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7" r:id="rId3"/>
    <p:sldId id="259" r:id="rId4"/>
    <p:sldId id="260" r:id="rId5"/>
    <p:sldId id="277" r:id="rId6"/>
    <p:sldId id="278" r:id="rId7"/>
    <p:sldId id="262" r:id="rId8"/>
    <p:sldId id="265" r:id="rId9"/>
    <p:sldId id="276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63" r:id="rId18"/>
    <p:sldId id="279" r:id="rId19"/>
    <p:sldId id="264" r:id="rId20"/>
    <p:sldId id="274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2" y="-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218263-B108-4E35-97D5-AA9C132633B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449043B-EC0B-4793-999A-0E54CFBED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70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8263-B108-4E35-97D5-AA9C132633B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043B-EC0B-4793-999A-0E54CFBE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0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8263-B108-4E35-97D5-AA9C132633B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043B-EC0B-4793-999A-0E54CFBED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125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8263-B108-4E35-97D5-AA9C132633B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043B-EC0B-4793-999A-0E54CFBED3A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127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8263-B108-4E35-97D5-AA9C132633B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043B-EC0B-4793-999A-0E54CFBE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63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8263-B108-4E35-97D5-AA9C132633B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043B-EC0B-4793-999A-0E54CFBED3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957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8263-B108-4E35-97D5-AA9C132633B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043B-EC0B-4793-999A-0E54CFBED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661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8263-B108-4E35-97D5-AA9C132633B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043B-EC0B-4793-999A-0E54CFBED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83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8263-B108-4E35-97D5-AA9C132633B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043B-EC0B-4793-999A-0E54CFBED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7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8263-B108-4E35-97D5-AA9C132633B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043B-EC0B-4793-999A-0E54CFBE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8263-B108-4E35-97D5-AA9C132633B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043B-EC0B-4793-999A-0E54CFBED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12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8263-B108-4E35-97D5-AA9C132633B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043B-EC0B-4793-999A-0E54CFBE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0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8263-B108-4E35-97D5-AA9C132633B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043B-EC0B-4793-999A-0E54CFBED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09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8263-B108-4E35-97D5-AA9C132633B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043B-EC0B-4793-999A-0E54CFBED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99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8263-B108-4E35-97D5-AA9C132633B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043B-EC0B-4793-999A-0E54CFBE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3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8263-B108-4E35-97D5-AA9C132633B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043B-EC0B-4793-999A-0E54CFBED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16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8263-B108-4E35-97D5-AA9C132633B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043B-EC0B-4793-999A-0E54CFBE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0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218263-B108-4E35-97D5-AA9C132633B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49043B-EC0B-4793-999A-0E54CFBE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0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orpherhelmet.com/products/morpher-folding-helmet?variant=3692426926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hyperlink" Target="https://www.bikefixation.com/post/blog-protected-bike-lanes-ride-wave-of-popularity" TargetMode="External"/><Relationship Id="rId6" Type="http://schemas.openxmlformats.org/officeDocument/2006/relationships/hyperlink" Target="https://www.dero.com/product/bikerail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AlaBike</a:t>
            </a:r>
            <a:r>
              <a:rPr lang="en-US" sz="4000" dirty="0" smtClean="0"/>
              <a:t> Report</a:t>
            </a:r>
            <a:br>
              <a:rPr lang="en-US" sz="4000" dirty="0" smtClean="0"/>
            </a:br>
            <a:r>
              <a:rPr lang="en-US" sz="4000" dirty="0" smtClean="0"/>
              <a:t>National </a:t>
            </a:r>
            <a:r>
              <a:rPr lang="en-US" sz="4000" dirty="0"/>
              <a:t>B</a:t>
            </a:r>
            <a:r>
              <a:rPr lang="en-US" sz="4000" dirty="0" smtClean="0"/>
              <a:t>ike Summit 2018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533" y="2755111"/>
            <a:ext cx="8290173" cy="34974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01" y="644048"/>
            <a:ext cx="2077539" cy="1729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t="14603"/>
          <a:stretch/>
        </p:blipFill>
        <p:spPr>
          <a:xfrm>
            <a:off x="486570" y="483691"/>
            <a:ext cx="2690970" cy="2449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792" y="4640580"/>
            <a:ext cx="1812877" cy="181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40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Bringing </a:t>
            </a:r>
            <a:r>
              <a:rPr lang="en-US" dirty="0"/>
              <a:t>the Circus to Town – </a:t>
            </a:r>
            <a:r>
              <a:rPr lang="en-US" dirty="0" smtClean="0"/>
              <a:t>Fundraising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topic was presented by John Yeast of New Belgium Brewing, who was a major sponsor of the Summit.</a:t>
            </a:r>
          </a:p>
          <a:p>
            <a:r>
              <a:rPr lang="en-US" dirty="0" smtClean="0"/>
              <a:t>He spoke of successes with “Tour de Fat” which was a successful fundraiser New Belgium has been sponsoring all over the US for the past three years.</a:t>
            </a:r>
          </a:p>
          <a:p>
            <a:r>
              <a:rPr lang="en-US" dirty="0" smtClean="0"/>
              <a:t>Tips:  Develop personal relationships with sponsors, Measure stuff for future reference, and Music is important</a:t>
            </a:r>
          </a:p>
          <a:p>
            <a:r>
              <a:rPr lang="en-US" dirty="0" smtClean="0"/>
              <a:t>He facilitated group discussion and interchange about the session participant’s successful events and why they were successful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9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Bicycle Tourism – </a:t>
            </a:r>
            <a:r>
              <a:rPr lang="en-US" dirty="0" err="1"/>
              <a:t>CycleLife</a:t>
            </a:r>
            <a:r>
              <a:rPr lang="en-US" dirty="0"/>
              <a:t> </a:t>
            </a:r>
            <a:r>
              <a:rPr lang="en-US" dirty="0" smtClean="0"/>
              <a:t>HQ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current figures on Bicycle Tourism in the US were presented:</a:t>
            </a:r>
          </a:p>
          <a:p>
            <a:pPr lvl="1"/>
            <a:r>
              <a:rPr lang="en-US" dirty="0" smtClean="0"/>
              <a:t>$83 billion for cycling tourism of $374 billion in all outdoor tourism, so nearly a quarter of tourism dollars spent; this does NOT include bike and accessory sales</a:t>
            </a:r>
          </a:p>
          <a:p>
            <a:pPr lvl="1"/>
            <a:r>
              <a:rPr lang="en-US" dirty="0" smtClean="0"/>
              <a:t>$13 billion in taxes are collected for all of cycling expenditures</a:t>
            </a:r>
          </a:p>
          <a:p>
            <a:pPr lvl="1"/>
            <a:r>
              <a:rPr lang="en-US" dirty="0" smtClean="0"/>
              <a:t>Touring cyclists spend about 40% more than typical tourists</a:t>
            </a:r>
          </a:p>
          <a:p>
            <a:r>
              <a:rPr lang="en-US" dirty="0" err="1"/>
              <a:t>CycleLife</a:t>
            </a:r>
            <a:r>
              <a:rPr lang="en-US" dirty="0"/>
              <a:t> HQ </a:t>
            </a:r>
            <a:r>
              <a:rPr lang="en-US" dirty="0" smtClean="0"/>
              <a:t>is a new cycling touring platform that provides info for the US and Australia and is expanding to destinations world-wide.</a:t>
            </a:r>
          </a:p>
          <a:p>
            <a:r>
              <a:rPr lang="en-US" dirty="0" smtClean="0"/>
              <a:t>Representatives from Adventure Cycling Assoc. spoke about the National Bike Route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15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Grant Writing </a:t>
            </a:r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Four useful websites were provided to search for applicable grants:</a:t>
            </a:r>
          </a:p>
          <a:p>
            <a:r>
              <a:rPr lang="en-US" dirty="0" smtClean="0"/>
              <a:t>Government sites:</a:t>
            </a:r>
          </a:p>
          <a:p>
            <a:pPr lvl="1"/>
            <a:r>
              <a:rPr lang="en-US" dirty="0"/>
              <a:t>https://www.grants.gov/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Foundation Grants: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NCCS.urban.org ( Nat’l Center for Charitable Statistics)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Foundationcenter.org/ask-us/find-us</a:t>
            </a:r>
          </a:p>
          <a:p>
            <a:pPr lvl="1"/>
            <a:r>
              <a:rPr lang="en-US" dirty="0"/>
              <a:t>https://</a:t>
            </a:r>
            <a:r>
              <a:rPr lang="en-US" dirty="0" smtClean="0"/>
              <a:t>www.cof.org/community-foundation-locator (</a:t>
            </a:r>
            <a:r>
              <a:rPr lang="en-US" dirty="0"/>
              <a:t>finds </a:t>
            </a:r>
            <a:r>
              <a:rPr lang="en-US" dirty="0" smtClean="0"/>
              <a:t>grants by County!)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3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</a:t>
            </a:r>
            <a:r>
              <a:rPr lang="en-US" dirty="0" smtClean="0"/>
              <a:t>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395" y="2556932"/>
            <a:ext cx="9744202" cy="3318936"/>
          </a:xfrm>
        </p:spPr>
        <p:txBody>
          <a:bodyPr/>
          <a:lstStyle/>
          <a:p>
            <a:r>
              <a:rPr lang="en-US" dirty="0"/>
              <a:t>LAB will be presenting details to LCIs April 23 via a </a:t>
            </a:r>
            <a:r>
              <a:rPr lang="en-US" dirty="0" smtClean="0"/>
              <a:t>webinar, about “Bicycle </a:t>
            </a:r>
            <a:r>
              <a:rPr lang="en-US" dirty="0"/>
              <a:t>Friendly Driver </a:t>
            </a:r>
            <a:r>
              <a:rPr lang="en-US" dirty="0" smtClean="0"/>
              <a:t>Training”. LAB is impressed with and has permission to roll out the “Fort </a:t>
            </a:r>
            <a:r>
              <a:rPr lang="en-US" dirty="0"/>
              <a:t>Collins </a:t>
            </a:r>
            <a:r>
              <a:rPr lang="en-US" dirty="0" smtClean="0"/>
              <a:t>Curriculum” to all to use.</a:t>
            </a:r>
          </a:p>
          <a:p>
            <a:r>
              <a:rPr lang="en-US" dirty="0" smtClean="0"/>
              <a:t>LAB has a new “HUB” communication tool in searchable format.</a:t>
            </a:r>
          </a:p>
          <a:p>
            <a:r>
              <a:rPr lang="en-US" dirty="0"/>
              <a:t>LAB’s “Report Card” for Alabama</a:t>
            </a:r>
            <a:r>
              <a:rPr lang="en-US" dirty="0" smtClean="0"/>
              <a:t>: (We bumped up to </a:t>
            </a:r>
            <a:r>
              <a:rPr lang="en-US" smtClean="0"/>
              <a:t>39</a:t>
            </a:r>
            <a:r>
              <a:rPr lang="en-US" baseline="30000" smtClean="0"/>
              <a:t>th</a:t>
            </a:r>
            <a:r>
              <a:rPr lang="en-US" smtClean="0"/>
              <a:t> from 49!)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http://bikeleague.org/sites/default/files/BFS2017_ReportCard_Alabama.pdf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07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Legislative asks for US </a:t>
            </a:r>
            <a:r>
              <a:rPr lang="en-US" dirty="0" smtClean="0"/>
              <a:t>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1"/>
            <a:ext cx="10053179" cy="359334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Bicycle advocacy is “Bike Partisan”. </a:t>
            </a:r>
            <a:endParaRPr lang="en-US" dirty="0" smtClean="0"/>
          </a:p>
          <a:p>
            <a:pPr lvl="0"/>
            <a:r>
              <a:rPr lang="en-US" dirty="0" smtClean="0"/>
              <a:t>We </a:t>
            </a:r>
            <a:r>
              <a:rPr lang="en-US" dirty="0"/>
              <a:t>learned a lot about </a:t>
            </a:r>
            <a:r>
              <a:rPr lang="en-US" dirty="0" smtClean="0"/>
              <a:t>Federal Legislation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ossible </a:t>
            </a:r>
            <a:r>
              <a:rPr lang="en-US" dirty="0"/>
              <a:t>federal gas tax </a:t>
            </a:r>
            <a:r>
              <a:rPr lang="en-US" dirty="0" smtClean="0"/>
              <a:t>hike </a:t>
            </a:r>
          </a:p>
          <a:p>
            <a:pPr lvl="1"/>
            <a:r>
              <a:rPr lang="en-US" dirty="0"/>
              <a:t>Tiger </a:t>
            </a:r>
            <a:r>
              <a:rPr lang="en-US" dirty="0" smtClean="0"/>
              <a:t>Grants: </a:t>
            </a:r>
            <a:r>
              <a:rPr lang="en-US" dirty="0"/>
              <a:t>http://</a:t>
            </a:r>
            <a:r>
              <a:rPr lang="en-US" dirty="0" smtClean="0"/>
              <a:t>bikeleague.org/sites/default/files/NBS18_FactSheet_TIGER.pdf</a:t>
            </a:r>
          </a:p>
          <a:p>
            <a:pPr lvl="1"/>
            <a:r>
              <a:rPr lang="en-US" dirty="0" smtClean="0"/>
              <a:t>Infrastructure Planning</a:t>
            </a:r>
            <a:r>
              <a:rPr lang="en-US" dirty="0"/>
              <a:t>: http://bikeleague.org/sites/default/files/NBS18_FactSheet_Infrastructure.pdf</a:t>
            </a:r>
            <a:endParaRPr lang="en-US" dirty="0" smtClean="0"/>
          </a:p>
          <a:p>
            <a:pPr lvl="1"/>
            <a:r>
              <a:rPr lang="en-US" dirty="0" smtClean="0"/>
              <a:t>Access-based Planning H.R. 4241: </a:t>
            </a:r>
            <a:r>
              <a:rPr lang="en-US" dirty="0"/>
              <a:t>http://bikeleague.org/sites/default/files/NBS18_FactSheet_HR4241.pdf</a:t>
            </a:r>
            <a:endParaRPr lang="en-US" dirty="0" smtClean="0"/>
          </a:p>
          <a:p>
            <a:r>
              <a:rPr lang="en-US" dirty="0" smtClean="0"/>
              <a:t>TAP Funding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https</a:t>
            </a:r>
            <a:r>
              <a:rPr lang="en-US" dirty="0"/>
              <a:t>://drive.google.com/drive/folders/1FwgIuCEl3JZm6PdNsjI9oEeWq8n-xTyG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5265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Lobby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143" y="2494302"/>
            <a:ext cx="5955379" cy="354324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AlaBike</a:t>
            </a:r>
            <a:r>
              <a:rPr lang="en-US" dirty="0" smtClean="0"/>
              <a:t>/Alabama delegation managed to meet with staff or Congressmen at all nine Alabama Congressional offices.</a:t>
            </a:r>
          </a:p>
          <a:p>
            <a:r>
              <a:rPr lang="en-US" dirty="0" smtClean="0"/>
              <a:t>The Alabama delegation had constituents from District 3 &amp;5; Representatives Rogers and Brooks.</a:t>
            </a:r>
          </a:p>
          <a:p>
            <a:r>
              <a:rPr lang="en-US" dirty="0"/>
              <a:t>The first meeting was 30 minutes with Mo Brooks, </a:t>
            </a:r>
            <a:r>
              <a:rPr lang="en-US" dirty="0" smtClean="0"/>
              <a:t>who represents </a:t>
            </a:r>
            <a:r>
              <a:rPr lang="en-US" dirty="0"/>
              <a:t>Alabama 5</a:t>
            </a:r>
            <a:r>
              <a:rPr lang="en-US" baseline="30000" dirty="0"/>
              <a:t>th</a:t>
            </a:r>
            <a:r>
              <a:rPr lang="en-US" dirty="0"/>
              <a:t> district. He said he’d be willing </a:t>
            </a:r>
            <a:r>
              <a:rPr lang="en-US" dirty="0" smtClean="0"/>
              <a:t>to support </a:t>
            </a:r>
            <a:r>
              <a:rPr lang="en-US" dirty="0"/>
              <a:t>a Gas Tax hike to support some transportation </a:t>
            </a:r>
            <a:r>
              <a:rPr lang="en-US" dirty="0" smtClean="0"/>
              <a:t>projects.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522" y="2029217"/>
            <a:ext cx="4421689" cy="43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58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Lobby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924925" cy="3318936"/>
          </a:xfrm>
        </p:spPr>
        <p:txBody>
          <a:bodyPr>
            <a:normAutofit/>
          </a:bodyPr>
          <a:lstStyle/>
          <a:p>
            <a:r>
              <a:rPr lang="en-US" dirty="0"/>
              <a:t>We caught Rep. Rogers in the hall for a </a:t>
            </a:r>
            <a:r>
              <a:rPr lang="en-US" dirty="0" smtClean="0"/>
              <a:t>photo. He </a:t>
            </a:r>
            <a:r>
              <a:rPr lang="en-US" dirty="0"/>
              <a:t>said he’d support a Gas Tax hike </a:t>
            </a:r>
            <a:r>
              <a:rPr lang="en-US" dirty="0" smtClean="0"/>
              <a:t>for transportation </a:t>
            </a:r>
            <a:r>
              <a:rPr lang="en-US" dirty="0"/>
              <a:t>funding.</a:t>
            </a:r>
          </a:p>
          <a:p>
            <a:r>
              <a:rPr lang="en-US" dirty="0"/>
              <a:t>Saw Rep. Byrnes and Sen. Shelby, only for a handshake.</a:t>
            </a:r>
          </a:p>
          <a:p>
            <a:r>
              <a:rPr lang="en-US" dirty="0" smtClean="0"/>
              <a:t>We also met Rep. Aderholt, briefly.</a:t>
            </a:r>
          </a:p>
          <a:p>
            <a:r>
              <a:rPr lang="en-US" dirty="0" smtClean="0"/>
              <a:t>But, we met with staff at all 9 offices.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06" y="2260948"/>
            <a:ext cx="5189719" cy="408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46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Active Transportation Leadership </a:t>
            </a:r>
            <a:r>
              <a:rPr lang="en-US" dirty="0" smtClean="0"/>
              <a:t>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Full day of advocacy training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bout 45 attendees, facilitated by LAB at a local design office: </a:t>
            </a:r>
            <a:r>
              <a:rPr lang="en-US" dirty="0" err="1" smtClean="0"/>
              <a:t>Gensler</a:t>
            </a:r>
            <a:endParaRPr lang="en-US" dirty="0" smtClean="0"/>
          </a:p>
          <a:p>
            <a:pPr lvl="1"/>
            <a:r>
              <a:rPr lang="en-US" dirty="0" smtClean="0"/>
              <a:t>Cost $100, included lunch, well worth it</a:t>
            </a:r>
          </a:p>
          <a:p>
            <a:r>
              <a:rPr lang="en-US" dirty="0" smtClean="0"/>
              <a:t>E-bike legislation has passed in TX, NC and CA.  Important to define </a:t>
            </a:r>
            <a:br>
              <a:rPr lang="en-US" dirty="0" smtClean="0"/>
            </a:br>
            <a:r>
              <a:rPr lang="en-US" dirty="0" smtClean="0"/>
              <a:t>E-bikes as bicycles, rather than “motorized” vehicles or motorcycles</a:t>
            </a:r>
          </a:p>
          <a:p>
            <a:r>
              <a:rPr lang="en-US" dirty="0" smtClean="0"/>
              <a:t>Equity/Diversity: Diversify the BOD, may help with grants to partner with more diverse groups like NAACP, AARP, tribal groups, Ride United, Black Girls Do Bike</a:t>
            </a:r>
          </a:p>
        </p:txBody>
      </p:sp>
    </p:spTree>
    <p:extLst>
      <p:ext uri="{BB962C8B-B14F-4D97-AF65-F5344CB8AC3E}">
        <p14:creationId xmlns:p14="http://schemas.microsoft.com/office/powerpoint/2010/main" val="1020223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Transportation Leadership Institute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Start-up Tips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Hire Executive Director (ED) first, rather than other staff </a:t>
            </a:r>
          </a:p>
          <a:p>
            <a:pPr lvl="2"/>
            <a:r>
              <a:rPr lang="en-US" dirty="0" smtClean="0"/>
              <a:t>Board of Directors must stay involved</a:t>
            </a:r>
          </a:p>
          <a:p>
            <a:pPr lvl="1"/>
            <a:r>
              <a:rPr lang="en-US" dirty="0" smtClean="0"/>
              <a:t>Business plan and annual budget are essential</a:t>
            </a:r>
          </a:p>
          <a:p>
            <a:pPr lvl="1"/>
            <a:r>
              <a:rPr lang="en-US" dirty="0" smtClean="0"/>
              <a:t>Funding is important, but membership is usually 20% or less.  Events and major donations vie with contracts to provide most of the revenue. Contract work has diminished recently</a:t>
            </a:r>
          </a:p>
          <a:p>
            <a:pPr lvl="1"/>
            <a:r>
              <a:rPr lang="en-US" dirty="0" smtClean="0"/>
              <a:t>Intercultural Development Inventory (IDI) was discussed; ask gender, race questions, as well as age, to understand organization composition</a:t>
            </a:r>
          </a:p>
          <a:p>
            <a:pPr lvl="1"/>
            <a:r>
              <a:rPr lang="en-US" dirty="0" smtClean="0"/>
              <a:t>Make “Active Transportation” part of the mission and talking points to reach more groups for membership and funding.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20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Bicycle </a:t>
            </a:r>
            <a:r>
              <a:rPr lang="en-US" dirty="0"/>
              <a:t>Mayor </a:t>
            </a:r>
            <a:r>
              <a:rPr lang="en-US" dirty="0" smtClean="0"/>
              <a:t>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met the Bicycle Mayor of Keene, New Hampshire!</a:t>
            </a:r>
          </a:p>
          <a:p>
            <a:r>
              <a:rPr lang="en-US" dirty="0" smtClean="0"/>
              <a:t>Turns out she was appointed by the actual mayor of Keene to answer the question:  “Where can the bicycle take us?”</a:t>
            </a:r>
          </a:p>
          <a:p>
            <a:r>
              <a:rPr lang="en-US" dirty="0" smtClean="0"/>
              <a:t>An organization out of Amsterdam, BYCS, </a:t>
            </a:r>
            <a:r>
              <a:rPr lang="en-US" dirty="0"/>
              <a:t>is making the shift form car-centric to human centric cities possible through acting as a catalyst for breakthrough solutions around cycling.</a:t>
            </a:r>
            <a:endParaRPr lang="en-US" dirty="0" smtClean="0"/>
          </a:p>
          <a:p>
            <a:r>
              <a:rPr lang="en-US" dirty="0" smtClean="0"/>
              <a:t>Connected globally, Bicycle Mayors bring a world of innovation home.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5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do, what did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National Bike Summit 2018</a:t>
            </a:r>
          </a:p>
          <a:p>
            <a:r>
              <a:rPr lang="en-US" dirty="0" smtClean="0"/>
              <a:t>Current Trends in Cycling</a:t>
            </a:r>
          </a:p>
          <a:p>
            <a:r>
              <a:rPr lang="en-US" dirty="0"/>
              <a:t>Session Notes</a:t>
            </a:r>
          </a:p>
          <a:p>
            <a:r>
              <a:rPr lang="en-US" dirty="0" smtClean="0"/>
              <a:t>Legislative asks for US Congress</a:t>
            </a:r>
          </a:p>
          <a:p>
            <a:r>
              <a:rPr lang="en-US" dirty="0" smtClean="0"/>
              <a:t>Lobby Day</a:t>
            </a:r>
          </a:p>
          <a:p>
            <a:r>
              <a:rPr lang="en-US" dirty="0" smtClean="0"/>
              <a:t>Active Transportation Leadership Institute</a:t>
            </a:r>
          </a:p>
          <a:p>
            <a:r>
              <a:rPr lang="en-US" dirty="0" smtClean="0"/>
              <a:t>Bicycle Mayor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08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Bicycle </a:t>
            </a:r>
            <a:r>
              <a:rPr lang="en-US" dirty="0"/>
              <a:t>Mayor Initiative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672262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Bicycle Mayors are community </a:t>
            </a:r>
            <a:br>
              <a:rPr lang="en-US" dirty="0" smtClean="0"/>
            </a:br>
            <a:r>
              <a:rPr lang="en-US" dirty="0" smtClean="0"/>
              <a:t>leaders.</a:t>
            </a:r>
          </a:p>
          <a:p>
            <a:r>
              <a:rPr lang="en-US" dirty="0" smtClean="0"/>
              <a:t>They accelerate the progress of</a:t>
            </a:r>
            <a:br>
              <a:rPr lang="en-US" dirty="0" smtClean="0"/>
            </a:br>
            <a:r>
              <a:rPr lang="en-US" dirty="0" smtClean="0"/>
              <a:t>cycling in cities.</a:t>
            </a:r>
          </a:p>
          <a:p>
            <a:r>
              <a:rPr lang="en-US" dirty="0" smtClean="0"/>
              <a:t>Learn more about the benefits </a:t>
            </a:r>
            <a:br>
              <a:rPr lang="en-US" dirty="0" smtClean="0"/>
            </a:br>
            <a:r>
              <a:rPr lang="en-US" dirty="0" smtClean="0"/>
              <a:t>of this innovative program </a:t>
            </a:r>
            <a:r>
              <a:rPr lang="en-US" dirty="0"/>
              <a:t>at: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smtClean="0"/>
              <a:t>bycs.org</a:t>
            </a:r>
          </a:p>
          <a:p>
            <a:r>
              <a:rPr lang="en-US" dirty="0" smtClean="0"/>
              <a:t>Bicycle Mayors are appointed by</a:t>
            </a:r>
            <a:br>
              <a:rPr lang="en-US" dirty="0" smtClean="0"/>
            </a:br>
            <a:r>
              <a:rPr lang="en-US" dirty="0" smtClean="0"/>
              <a:t>the city’s mayor.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115" y="2030153"/>
            <a:ext cx="5337628" cy="42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29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Three members of the </a:t>
            </a:r>
            <a:r>
              <a:rPr lang="en-US" dirty="0" err="1" smtClean="0"/>
              <a:t>AlaBike</a:t>
            </a:r>
            <a:r>
              <a:rPr lang="en-US" dirty="0" smtClean="0"/>
              <a:t> board of directors attended the National Bike Summit in Washington DC March 5-7, 2018. For Shirley Lazenby, it was her first NBS.  Kirk Iversen and Jamie Miernik have </a:t>
            </a:r>
            <a:r>
              <a:rPr lang="en-US" dirty="0"/>
              <a:t>been to </a:t>
            </a:r>
            <a:r>
              <a:rPr lang="en-US" dirty="0" smtClean="0"/>
              <a:t>several. </a:t>
            </a:r>
            <a:r>
              <a:rPr lang="en-US" dirty="0" err="1" smtClean="0"/>
              <a:t>AlaBike</a:t>
            </a:r>
            <a:r>
              <a:rPr lang="en-US" dirty="0" smtClean="0"/>
              <a:t> has been represented at the NBS and participated in Lobby Day every year since 2003, where we visit all nine Congressional offices to advocate </a:t>
            </a:r>
            <a:r>
              <a:rPr lang="en-US" dirty="0"/>
              <a:t>for </a:t>
            </a:r>
            <a:r>
              <a:rPr lang="en-US" dirty="0" smtClean="0"/>
              <a:t>safer</a:t>
            </a:r>
            <a:r>
              <a:rPr lang="en-US" dirty="0"/>
              <a:t>, better and more infrastructure for </a:t>
            </a:r>
            <a:r>
              <a:rPr lang="en-US" dirty="0" smtClean="0"/>
              <a:t>cyclists.</a:t>
            </a:r>
            <a:endParaRPr lang="en-US" dirty="0"/>
          </a:p>
          <a:p>
            <a:r>
              <a:rPr lang="en-US" dirty="0" smtClean="0"/>
              <a:t>Bicycle advocacy is “Bike Partisan” and the League ofAmerican Bicyclists (LAB) does a great job hosting the NBS.</a:t>
            </a:r>
          </a:p>
          <a:p>
            <a:r>
              <a:rPr lang="en-US" dirty="0" smtClean="0"/>
              <a:t>This year we learned a lot about a possible federal gas tax hike, electric bikes, infrastructure planning, bike tourism and many more topics.</a:t>
            </a:r>
          </a:p>
          <a:p>
            <a:r>
              <a:rPr lang="en-US" dirty="0" smtClean="0"/>
              <a:t>We also learned and were able to experience a bit about docked versus </a:t>
            </a:r>
            <a:r>
              <a:rPr lang="en-US" dirty="0" err="1" smtClean="0"/>
              <a:t>dockless</a:t>
            </a:r>
            <a:r>
              <a:rPr lang="en-US" dirty="0" smtClean="0"/>
              <a:t> Bike Share, as well as met new and old friends, and enjoyed a few “car-free” days in Washington, DC.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9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Bike Summit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Three </a:t>
            </a:r>
            <a:r>
              <a:rPr lang="en-US" dirty="0" err="1" smtClean="0"/>
              <a:t>AlaBike</a:t>
            </a:r>
            <a:r>
              <a:rPr lang="en-US" dirty="0" smtClean="0"/>
              <a:t> BOD attended the NBS on their own dime this year.</a:t>
            </a:r>
          </a:p>
          <a:p>
            <a:pPr lvl="1"/>
            <a:r>
              <a:rPr lang="en-US" dirty="0" smtClean="0"/>
              <a:t>One registration fee ($475) was budgeted and paid for one registration</a:t>
            </a:r>
          </a:p>
          <a:p>
            <a:r>
              <a:rPr lang="en-US" dirty="0" smtClean="0"/>
              <a:t>There was very little swag, fewer sponsors and fewer attendees (possibly less than 500) this year, but all the usual NBS events and expectations were met.</a:t>
            </a:r>
          </a:p>
          <a:p>
            <a:r>
              <a:rPr lang="en-US" dirty="0" smtClean="0"/>
              <a:t>There was a nice array of social gatherings and guided bike rides offered</a:t>
            </a:r>
          </a:p>
          <a:p>
            <a:r>
              <a:rPr lang="en-US" dirty="0" smtClean="0"/>
              <a:t>Lots of informative sessions and speakers</a:t>
            </a:r>
          </a:p>
          <a:p>
            <a:r>
              <a:rPr lang="en-US" dirty="0" smtClean="0"/>
              <a:t>Lobby Day attendance was lighter than usual, but the Alabama delegation visited all nine Congressional offices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7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Trends </a:t>
            </a:r>
            <a:r>
              <a:rPr lang="en-US" dirty="0" smtClean="0"/>
              <a:t>in 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“Bike Partisan” Bicycle advocacy transcends party affiliations</a:t>
            </a:r>
          </a:p>
          <a:p>
            <a:r>
              <a:rPr lang="en-US" dirty="0" smtClean="0"/>
              <a:t>Electric bikes were quite the topic, especially for legislation needed to better define them</a:t>
            </a:r>
          </a:p>
          <a:p>
            <a:r>
              <a:rPr lang="en-US" dirty="0" smtClean="0"/>
              <a:t>Docked versus “</a:t>
            </a:r>
            <a:r>
              <a:rPr lang="en-US" dirty="0" err="1" smtClean="0"/>
              <a:t>Dockless</a:t>
            </a:r>
            <a:r>
              <a:rPr lang="en-US" dirty="0" smtClean="0"/>
              <a:t>” Bike Share was being piloted in DC, so many people had the opportunity to weigh in on the pros and cons</a:t>
            </a:r>
          </a:p>
          <a:p>
            <a:r>
              <a:rPr lang="en-US" dirty="0" smtClean="0"/>
              <a:t>A </a:t>
            </a:r>
            <a:r>
              <a:rPr lang="en-US" dirty="0"/>
              <a:t>F</a:t>
            </a:r>
            <a:r>
              <a:rPr lang="en-US" dirty="0" smtClean="0"/>
              <a:t>ederal </a:t>
            </a:r>
            <a:r>
              <a:rPr lang="en-US" dirty="0"/>
              <a:t>G</a:t>
            </a:r>
            <a:r>
              <a:rPr lang="en-US" dirty="0" smtClean="0"/>
              <a:t>as Tax hike was discussed although a bill has not yet been proposed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7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Trends in Cycling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Folding helmets</a:t>
            </a:r>
            <a:r>
              <a:rPr lang="en-US" dirty="0" smtClean="0"/>
              <a:t> great for travel!</a:t>
            </a:r>
          </a:p>
          <a:p>
            <a:r>
              <a:rPr lang="en-US" dirty="0" smtClean="0"/>
              <a:t>Center bike lanes on Pennsylvania Ave =&gt;&gt;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6" y="3591058"/>
            <a:ext cx="2645229" cy="2645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84" y="3591058"/>
            <a:ext cx="2645229" cy="2645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58" y="2034402"/>
            <a:ext cx="4201886" cy="420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Trends in Cycling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Separated/Protected bike lane barriers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50770" y="5962135"/>
            <a:ext cx="119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Permanent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26284" y="591094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Temporary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2" y="3026230"/>
            <a:ext cx="2906484" cy="2906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62" y="3026230"/>
            <a:ext cx="2241981" cy="2910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24053" y="2873829"/>
            <a:ext cx="3088306" cy="3088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24057" y="252185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Saris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10472" y="5040086"/>
            <a:ext cx="729343" cy="37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6"/>
              </a:rPr>
              <a:t>Dero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6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</a:t>
            </a:r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Geographic Mobile Workshop</a:t>
            </a:r>
          </a:p>
          <a:p>
            <a:r>
              <a:rPr lang="en-US" dirty="0" smtClean="0"/>
              <a:t>Bringing the Circus to Town – Fundraising</a:t>
            </a:r>
          </a:p>
          <a:p>
            <a:r>
              <a:rPr lang="en-US" dirty="0" smtClean="0"/>
              <a:t>Bicycle Tourism – </a:t>
            </a:r>
            <a:r>
              <a:rPr lang="en-US" dirty="0" err="1" smtClean="0"/>
              <a:t>CycleLife</a:t>
            </a:r>
            <a:r>
              <a:rPr lang="en-US" dirty="0" smtClean="0"/>
              <a:t> HQ</a:t>
            </a:r>
          </a:p>
          <a:p>
            <a:r>
              <a:rPr lang="en-US" dirty="0" smtClean="0"/>
              <a:t>Grant Writing Tips</a:t>
            </a:r>
          </a:p>
          <a:p>
            <a:r>
              <a:rPr lang="en-US" dirty="0" smtClean="0"/>
              <a:t>LAB News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0" t="16349" r="9206" b="10635"/>
          <a:stretch/>
        </p:blipFill>
        <p:spPr>
          <a:xfrm>
            <a:off x="7826829" y="2556932"/>
            <a:ext cx="3156858" cy="2994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3543" y="5551710"/>
            <a:ext cx="352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 delegation with </a:t>
            </a:r>
            <a:r>
              <a:rPr lang="en-US" dirty="0" err="1" smtClean="0"/>
              <a:t>Primalwear</a:t>
            </a:r>
            <a:r>
              <a:rPr lang="en-US" dirty="0" smtClean="0"/>
              <a:t> CEO Dave Edwards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2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Geographic Mobile </a:t>
            </a: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371" y="2556932"/>
            <a:ext cx="9884226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took a bike ride to Nat’l Geo DC office to marvel at their commitment to Cycling commuting.</a:t>
            </a:r>
          </a:p>
          <a:p>
            <a:r>
              <a:rPr lang="en-US" dirty="0" smtClean="0"/>
              <a:t>They track, offer </a:t>
            </a:r>
            <a:br>
              <a:rPr lang="en-US" dirty="0" smtClean="0"/>
            </a:br>
            <a:r>
              <a:rPr lang="en-US" dirty="0" smtClean="0"/>
              <a:t>incentives, and </a:t>
            </a:r>
            <a:br>
              <a:rPr lang="en-US" dirty="0" smtClean="0"/>
            </a:br>
            <a:r>
              <a:rPr lang="en-US" dirty="0" smtClean="0"/>
              <a:t>encourage riding.</a:t>
            </a:r>
          </a:p>
          <a:p>
            <a:r>
              <a:rPr lang="en-US" dirty="0" smtClean="0"/>
              <a:t>They make changes. </a:t>
            </a:r>
            <a:br>
              <a:rPr lang="en-US" dirty="0" smtClean="0"/>
            </a:br>
            <a:r>
              <a:rPr lang="en-US" dirty="0" smtClean="0"/>
              <a:t>This bike rack </a:t>
            </a:r>
            <a:br>
              <a:rPr lang="en-US" dirty="0" smtClean="0"/>
            </a:br>
            <a:r>
              <a:rPr lang="en-US" dirty="0" smtClean="0"/>
              <a:t>was a reject =&gt;&gt;</a:t>
            </a:r>
            <a:br>
              <a:rPr lang="en-US" dirty="0" smtClean="0"/>
            </a:br>
            <a:r>
              <a:rPr lang="en-US" dirty="0" smtClean="0"/>
              <a:t>Too tall! The man </a:t>
            </a:r>
            <a:br>
              <a:rPr lang="en-US" dirty="0" smtClean="0"/>
            </a:br>
            <a:r>
              <a:rPr lang="en-US" dirty="0" smtClean="0"/>
              <a:t>is 6’2”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" t="3333" r="2857" b="11587"/>
          <a:stretch/>
        </p:blipFill>
        <p:spPr>
          <a:xfrm>
            <a:off x="7358743" y="2985407"/>
            <a:ext cx="4073858" cy="3426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463" y="2985407"/>
            <a:ext cx="3426280" cy="34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5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Geographic Mobile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make changes.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3491" r="14921" b="20317"/>
          <a:stretch/>
        </p:blipFill>
        <p:spPr>
          <a:xfrm>
            <a:off x="7133863" y="2405744"/>
            <a:ext cx="3762734" cy="3486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14" y="3029504"/>
            <a:ext cx="2862943" cy="2862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1904" y="5875868"/>
            <a:ext cx="274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 Parking in the ramp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55258" y="5858969"/>
            <a:ext cx="244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Parking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23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2073</TotalTime>
  <Words>1259</Words>
  <Application>Microsoft Macintosh PowerPoint</Application>
  <PresentationFormat>Custom</PresentationFormat>
  <Paragraphs>115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Organic</vt:lpstr>
      <vt:lpstr>AlaBike Report National Bike Summit 2018</vt:lpstr>
      <vt:lpstr>What did we do, what did we learn?</vt:lpstr>
      <vt:lpstr>National Bike Summit 2018</vt:lpstr>
      <vt:lpstr>Current Trends in Cycling</vt:lpstr>
      <vt:lpstr>Current Trends in Cycling</vt:lpstr>
      <vt:lpstr>Current Trends in Cycling</vt:lpstr>
      <vt:lpstr>Session Notes</vt:lpstr>
      <vt:lpstr>National Geographic Mobile Workshop</vt:lpstr>
      <vt:lpstr>National Geographic Mobile Workshop</vt:lpstr>
      <vt:lpstr>Bringing the Circus to Town – Fundraising</vt:lpstr>
      <vt:lpstr>Bicycle Tourism – CycleLife HQ</vt:lpstr>
      <vt:lpstr>Grant Writing Tips</vt:lpstr>
      <vt:lpstr>LAB News</vt:lpstr>
      <vt:lpstr>Legislative asks for US Congress</vt:lpstr>
      <vt:lpstr>Lobby Day</vt:lpstr>
      <vt:lpstr>Lobby Day</vt:lpstr>
      <vt:lpstr>Active Transportation Leadership Institute</vt:lpstr>
      <vt:lpstr>Active Transportation Leadership Institute</vt:lpstr>
      <vt:lpstr>Bicycle Mayor Initiative</vt:lpstr>
      <vt:lpstr>Bicycle Mayor Initiative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</dc:creator>
  <cp:lastModifiedBy>Peter Bain</cp:lastModifiedBy>
  <cp:revision>46</cp:revision>
  <dcterms:created xsi:type="dcterms:W3CDTF">2018-03-10T04:07:04Z</dcterms:created>
  <dcterms:modified xsi:type="dcterms:W3CDTF">2018-03-15T03:27:51Z</dcterms:modified>
</cp:coreProperties>
</file>